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bin" panose="020B0604020202020204" charset="0"/>
      <p:regular r:id="rId11"/>
    </p:embeddedFont>
    <p:embeddedFont>
      <p:font typeface="Unbounde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3" d="100"/>
          <a:sy n="83" d="100"/>
        </p:scale>
        <p:origin x="120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678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665565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Real-Time Face Detection &amp; Face Recognition Workflows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84060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Advanced Computer Vision Pipeline Implementation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49282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Date: 26 October 2023 | Presenter: Moaz Salem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1340287" y="6145054"/>
            <a:ext cx="1982033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0697" y="895826"/>
            <a:ext cx="12574191" cy="681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What is Face Detection &amp; Recognition?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810697" y="2133005"/>
            <a:ext cx="6221968" cy="741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Face Detection: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Locating faces within an image or video stream. It identifies facial regions with bounding boxes.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10697" y="3082766"/>
            <a:ext cx="6221968" cy="741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Face Recognition: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Identifying specific individuals. It matches detected faces to a database of known identities.</a:t>
            </a:r>
            <a:endParaRPr lang="en-US" sz="18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5355" y="2185035"/>
            <a:ext cx="6221968" cy="42570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10697" y="6963132"/>
            <a:ext cx="13009007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Detection is the first step, followed by recognition. Both are crucial for various real-world applications.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5788" y="460415"/>
            <a:ext cx="7164943" cy="492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System Architecture Overview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85788" y="1287423"/>
            <a:ext cx="13458825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system processes visual input through several key stages, from initial capture to final identification. This pipeline ensures efficient and accurate facial analysis.</a:t>
            </a:r>
            <a:endParaRPr lang="en-US" sz="13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8" y="1743432"/>
            <a:ext cx="836890" cy="100429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89961" y="1910715"/>
            <a:ext cx="1969294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Camera Input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1589961" y="2257187"/>
            <a:ext cx="12454652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Real-time video stream acquisition.</a:t>
            </a:r>
            <a:endParaRPr lang="en-US" sz="13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788" y="2747724"/>
            <a:ext cx="836890" cy="100429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589961" y="2915007"/>
            <a:ext cx="1969294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Pre-processing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1589961" y="3261479"/>
            <a:ext cx="12454652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Image enhancement and noise reduction.</a:t>
            </a:r>
            <a:endParaRPr lang="en-US" sz="13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788" y="3752017"/>
            <a:ext cx="836890" cy="100429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89961" y="3919299"/>
            <a:ext cx="1969294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Detection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1589961" y="4265771"/>
            <a:ext cx="12454652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Identifying and localising faces.</a:t>
            </a:r>
            <a:endParaRPr lang="en-US" sz="13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788" y="4756309"/>
            <a:ext cx="836890" cy="100429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89961" y="4923592"/>
            <a:ext cx="221492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Feature Extraction</a:t>
            </a:r>
            <a:endParaRPr lang="en-US" sz="1550" dirty="0"/>
          </a:p>
        </p:txBody>
      </p:sp>
      <p:sp>
        <p:nvSpPr>
          <p:cNvPr id="15" name="Text 9"/>
          <p:cNvSpPr/>
          <p:nvPr/>
        </p:nvSpPr>
        <p:spPr>
          <a:xfrm>
            <a:off x="1589961" y="5270063"/>
            <a:ext cx="12454652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Generating unique facial embeddings.</a:t>
            </a:r>
            <a:endParaRPr lang="en-US" sz="13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788" y="5760601"/>
            <a:ext cx="836890" cy="1004292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589961" y="5927884"/>
            <a:ext cx="1969294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Recognition</a:t>
            </a:r>
            <a:endParaRPr lang="en-US" sz="1550" dirty="0"/>
          </a:p>
        </p:txBody>
      </p:sp>
      <p:sp>
        <p:nvSpPr>
          <p:cNvPr id="18" name="Text 11"/>
          <p:cNvSpPr/>
          <p:nvPr/>
        </p:nvSpPr>
        <p:spPr>
          <a:xfrm>
            <a:off x="1589961" y="6274356"/>
            <a:ext cx="12454652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Matching embeddings to a database.</a:t>
            </a:r>
            <a:endParaRPr lang="en-US" sz="1300" dirty="0"/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5788" y="6764893"/>
            <a:ext cx="836890" cy="1004292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1589961" y="6932176"/>
            <a:ext cx="1969294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Output</a:t>
            </a:r>
            <a:endParaRPr lang="en-US" sz="1550" dirty="0"/>
          </a:p>
        </p:txBody>
      </p:sp>
      <p:sp>
        <p:nvSpPr>
          <p:cNvPr id="21" name="Text 13"/>
          <p:cNvSpPr/>
          <p:nvPr/>
        </p:nvSpPr>
        <p:spPr>
          <a:xfrm>
            <a:off x="1589961" y="7278648"/>
            <a:ext cx="12454652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Displaying results and actions.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10565" y="559951"/>
            <a:ext cx="6638806" cy="597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Face Detection Pipeline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10565" y="1461730"/>
            <a:ext cx="7722870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detection pipeline meticulously processes images to accurately locate faces, applying advanced algorithms for precision and quality.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10565" y="2339697"/>
            <a:ext cx="203002" cy="1218248"/>
          </a:xfrm>
          <a:prstGeom prst="roundRect">
            <a:avLst>
              <a:gd name="adj" fmla="val 15004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116568" y="2542699"/>
            <a:ext cx="253460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Image Acquisition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116568" y="2962989"/>
            <a:ext cx="731686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Capture frames, then preprocess for clarity.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1015127" y="3710226"/>
            <a:ext cx="203002" cy="1218248"/>
          </a:xfrm>
          <a:prstGeom prst="roundRect">
            <a:avLst>
              <a:gd name="adj" fmla="val 15004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421130" y="3913227"/>
            <a:ext cx="3039904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Detection Algorithms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421130" y="4333518"/>
            <a:ext cx="7012305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 Haar Cascades, MTCNN, or YOLO.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1319689" y="5080754"/>
            <a:ext cx="203002" cy="1218248"/>
          </a:xfrm>
          <a:prstGeom prst="roundRect">
            <a:avLst>
              <a:gd name="adj" fmla="val 15004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725692" y="5283756"/>
            <a:ext cx="2388751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Bounding Box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725692" y="5704046"/>
            <a:ext cx="6707743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Generate precise facial bounding boxes.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1624251" y="6451283"/>
            <a:ext cx="203002" cy="1218248"/>
          </a:xfrm>
          <a:prstGeom prst="roundRect">
            <a:avLst>
              <a:gd name="adj" fmla="val 15004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2030254" y="6654284"/>
            <a:ext cx="2855595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Quality Assessment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2030254" y="7074575"/>
            <a:ext cx="6403181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Filter detections for optimal quality.</a:t>
            </a:r>
            <a:endParaRPr lang="en-US" sz="1550" dirty="0"/>
          </a:p>
        </p:txBody>
      </p:sp>
      <p:pic>
        <p:nvPicPr>
          <p:cNvPr id="18" name="Picture 17" descr="A person with a grid on her face&#10;&#10;AI-generated content may be incorrect.">
            <a:extLst>
              <a:ext uri="{FF2B5EF4-FFF2-40B4-BE49-F238E27FC236}">
                <a16:creationId xmlns:a16="http://schemas.microsoft.com/office/drawing/2014/main" id="{BA2E72AF-D143-BEA6-ABB1-D2DF6E25C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3853" y="1723160"/>
            <a:ext cx="6516547" cy="65165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90713" y="883801"/>
            <a:ext cx="7455932" cy="616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Face Recognition Pipeline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490713" y="1814989"/>
            <a:ext cx="7676436" cy="670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pipeline transforms detected faces into verifiable identities, using deep learning for robust feature comparison.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490713" y="2721650"/>
            <a:ext cx="471726" cy="471726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78581" y="2772549"/>
            <a:ext cx="295989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172108" y="2793683"/>
            <a:ext cx="246673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Face Alignment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172108" y="3227784"/>
            <a:ext cx="6995041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Normalize face orientation and scale.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490713" y="3982522"/>
            <a:ext cx="471726" cy="471726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78581" y="4033421"/>
            <a:ext cx="295989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1172108" y="4054554"/>
            <a:ext cx="277499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Feature Extraction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172108" y="4488656"/>
            <a:ext cx="6995041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Generate deep learning embeddings (e.g., FaceNet).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490713" y="5243393"/>
            <a:ext cx="471726" cy="471726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578581" y="5294293"/>
            <a:ext cx="295989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172108" y="5315426"/>
            <a:ext cx="335839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Database Comparison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172108" y="5749528"/>
            <a:ext cx="6995041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Match embeddings against known identities.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490713" y="6504265"/>
            <a:ext cx="471726" cy="471726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578581" y="6555165"/>
            <a:ext cx="295989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1172108" y="6576298"/>
            <a:ext cx="323290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Identity Classification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1172108" y="7010400"/>
            <a:ext cx="6995041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Assign identity with confidence scoring.</a:t>
            </a:r>
            <a:endParaRPr lang="en-US" sz="1650" dirty="0"/>
          </a:p>
        </p:txBody>
      </p:sp>
      <p:pic>
        <p:nvPicPr>
          <p:cNvPr id="22" name="Picture 21" descr="A face recognition system with a grid&#10;&#10;AI-generated content may be incorrect.">
            <a:extLst>
              <a:ext uri="{FF2B5EF4-FFF2-40B4-BE49-F238E27FC236}">
                <a16:creationId xmlns:a16="http://schemas.microsoft.com/office/drawing/2014/main" id="{72277032-8552-4AA1-9C40-14D185AEB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7671" y="2947869"/>
            <a:ext cx="7291265" cy="4927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81351"/>
            <a:ext cx="595610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Technology Stack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464118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Our robust technology stack leverages leading computer vision, deep learning, and programming tools to build high-performance systems.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9698" y="3652957"/>
            <a:ext cx="1528882" cy="957501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0032" y="3652957"/>
            <a:ext cx="1528882" cy="957501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0366" y="3652957"/>
            <a:ext cx="1528882" cy="957501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0700" y="3652957"/>
            <a:ext cx="1528882" cy="957501"/>
          </a:xfrm>
          <a:prstGeom prst="rect">
            <a:avLst/>
          </a:prstGeom>
        </p:spPr>
      </p:pic>
      <p:pic>
        <p:nvPicPr>
          <p:cNvPr id="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71034" y="3652957"/>
            <a:ext cx="1528882" cy="957501"/>
          </a:xfrm>
          <a:prstGeom prst="rect">
            <a:avLst/>
          </a:prstGeom>
        </p:spPr>
      </p:pic>
      <p:pic>
        <p:nvPicPr>
          <p:cNvPr id="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91368" y="3652957"/>
            <a:ext cx="1528882" cy="957501"/>
          </a:xfrm>
          <a:prstGeom prst="rect">
            <a:avLst/>
          </a:prstGeom>
        </p:spPr>
      </p:pic>
      <p:pic>
        <p:nvPicPr>
          <p:cNvPr id="10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711702" y="3652957"/>
            <a:ext cx="1528882" cy="957501"/>
          </a:xfrm>
          <a:prstGeom prst="rect">
            <a:avLst/>
          </a:prstGeom>
        </p:spPr>
      </p:pic>
      <p:pic>
        <p:nvPicPr>
          <p:cNvPr id="11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90592" y="4801910"/>
            <a:ext cx="1528882" cy="957501"/>
          </a:xfrm>
          <a:prstGeom prst="rect">
            <a:avLst/>
          </a:prstGeom>
        </p:spPr>
      </p:pic>
      <p:pic>
        <p:nvPicPr>
          <p:cNvPr id="12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0926" y="4801910"/>
            <a:ext cx="1528882" cy="957501"/>
          </a:xfrm>
          <a:prstGeom prst="rect">
            <a:avLst/>
          </a:prstGeom>
        </p:spPr>
      </p:pic>
      <p:sp>
        <p:nvSpPr>
          <p:cNvPr id="13" name="Text 2"/>
          <p:cNvSpPr/>
          <p:nvPr/>
        </p:nvSpPr>
        <p:spPr>
          <a:xfrm>
            <a:off x="837724" y="6182201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From popular libraries like OpenCV to powerful frameworks such as TensorFlow and PyTorch, our choices ensure scalability and efficiency. We also optimise for both CPU and GPU acceleration.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2238" y="3321368"/>
            <a:ext cx="8695730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Performance &amp; Optimization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62238" y="4288512"/>
            <a:ext cx="13105924" cy="6967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Real-time implementation faces challenges like maintaining high frame rates and balancing accuracy with speed. Effective resource management is also essential.</a:t>
            </a:r>
            <a:endParaRPr lang="en-US" sz="17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238" y="5230178"/>
            <a:ext cx="544473" cy="54447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78888" y="5359479"/>
            <a:ext cx="2731651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Speed Challenges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1578888" y="5810369"/>
            <a:ext cx="5600224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Optimise frame rate and minimise processing latency.</a:t>
            </a:r>
            <a:endParaRPr lang="en-US" sz="17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1288" y="5230178"/>
            <a:ext cx="544473" cy="54447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267938" y="5359479"/>
            <a:ext cx="3129320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Accuracy Trade-offs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8267938" y="5810369"/>
            <a:ext cx="5600224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Balance precision with real-time performance.</a:t>
            </a:r>
            <a:endParaRPr lang="en-US" sz="17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238" y="6703219"/>
            <a:ext cx="544473" cy="54447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578888" y="6832521"/>
            <a:ext cx="3584734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Resource Management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1578888" y="7283410"/>
            <a:ext cx="5600224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Efficiently utilise CPU/GPU resources.</a:t>
            </a:r>
            <a:endParaRPr lang="en-US" sz="17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1288" y="6703219"/>
            <a:ext cx="544473" cy="544473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8267938" y="6832521"/>
            <a:ext cx="3487936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Environmental Factors</a:t>
            </a:r>
            <a:endParaRPr lang="en-US" sz="2000" dirty="0"/>
          </a:p>
        </p:txBody>
      </p:sp>
      <p:sp>
        <p:nvSpPr>
          <p:cNvPr id="16" name="Text 9"/>
          <p:cNvSpPr/>
          <p:nvPr/>
        </p:nvSpPr>
        <p:spPr>
          <a:xfrm>
            <a:off x="8267938" y="7283410"/>
            <a:ext cx="5600224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Address lighting, angles, and occlusions.</a:t>
            </a:r>
            <a:endParaRPr lang="en-US" sz="1700" dirty="0"/>
          </a:p>
        </p:txBody>
      </p:sp>
      <p:pic>
        <p:nvPicPr>
          <p:cNvPr id="18" name="Picture 17" descr="A blue graph with gears and a graph&#10;&#10;AI-generated content may be incorrect.">
            <a:extLst>
              <a:ext uri="{FF2B5EF4-FFF2-40B4-BE49-F238E27FC236}">
                <a16:creationId xmlns:a16="http://schemas.microsoft.com/office/drawing/2014/main" id="{42AC1466-056D-7379-D660-41582611AC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-40902"/>
            <a:ext cx="14630399" cy="317516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590" y="653653"/>
            <a:ext cx="7708821" cy="12061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Future of Face Recognition Technology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17590" y="2167295"/>
            <a:ext cx="7708821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future promises enhanced accuracy and anti-spoofing, driven by 3D recognition and edge AI. Ethical considerations and data protection remain paramount.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7590" y="3053953"/>
            <a:ext cx="461248" cy="461248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383863" y="3124438"/>
            <a:ext cx="2412325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Emerging Trends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1383863" y="3548896"/>
            <a:ext cx="704254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3D face recognition, anti-spoofing, edge AI.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17590" y="4286964"/>
            <a:ext cx="461248" cy="461248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383863" y="4357449"/>
            <a:ext cx="3337322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Privacy Considerations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383863" y="4781907"/>
            <a:ext cx="704254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Ethical AI development, robust data protection.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17590" y="5519976"/>
            <a:ext cx="461248" cy="461248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383863" y="5590461"/>
            <a:ext cx="4059912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Performance Improvements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383863" y="6014918"/>
            <a:ext cx="704254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Enhanced real-time accuracy, low-power devices.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17590" y="6752987"/>
            <a:ext cx="461248" cy="461248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1383863" y="6823472"/>
            <a:ext cx="2412325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Takeaways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383863" y="7247930"/>
            <a:ext cx="704254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Benefits and ethical considerations are crucial.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465</Words>
  <Application>Microsoft Office PowerPoint</Application>
  <PresentationFormat>Custom</PresentationFormat>
  <Paragraphs>76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Cabin</vt:lpstr>
      <vt:lpstr>Arial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Moaz Salem</cp:lastModifiedBy>
  <cp:revision>4</cp:revision>
  <dcterms:created xsi:type="dcterms:W3CDTF">2025-06-22T12:36:00Z</dcterms:created>
  <dcterms:modified xsi:type="dcterms:W3CDTF">2025-06-22T12:56:05Z</dcterms:modified>
</cp:coreProperties>
</file>